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6858000" cy="9144000" type="screen4x3"/>
  <p:notesSz cx="7010400" cy="9396413"/>
  <p:defaultTextStyle>
    <a:defPPr>
      <a:defRPr lang="fr-FR"/>
    </a:defPPr>
    <a:lvl1pPr marL="0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FF9933"/>
    <a:srgbClr val="FFCC66"/>
    <a:srgbClr val="DE68B4"/>
    <a:srgbClr val="73A5B5"/>
    <a:srgbClr val="FFFF99"/>
    <a:srgbClr val="EED878"/>
    <a:srgbClr val="99CCFF"/>
    <a:srgbClr val="FF66CC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1378" y="-178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/>
          <a:lstStyle>
            <a:lvl1pPr algn="r">
              <a:defRPr sz="1200"/>
            </a:lvl1pPr>
          </a:lstStyle>
          <a:p>
            <a:fld id="{F2269C4E-A3F7-448E-8FAC-FD0B0407B761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182813" y="704850"/>
            <a:ext cx="2644775" cy="35242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744" tIns="46872" rIns="93744" bIns="46872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1040" y="4463296"/>
            <a:ext cx="5608320" cy="4228386"/>
          </a:xfrm>
          <a:prstGeom prst="rect">
            <a:avLst/>
          </a:prstGeom>
        </p:spPr>
        <p:txBody>
          <a:bodyPr vert="horz" lIns="93744" tIns="46872" rIns="93744" bIns="46872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924961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0938" y="8924961"/>
            <a:ext cx="3037840" cy="469821"/>
          </a:xfrm>
          <a:prstGeom prst="rect">
            <a:avLst/>
          </a:prstGeom>
        </p:spPr>
        <p:txBody>
          <a:bodyPr vert="horz" lIns="93744" tIns="46872" rIns="93744" bIns="46872" rtlCol="0" anchor="b"/>
          <a:lstStyle>
            <a:lvl1pPr algn="r">
              <a:defRPr sz="1200"/>
            </a:lvl1pPr>
          </a:lstStyle>
          <a:p>
            <a:fld id="{FB438A0D-9DDA-40DC-A8F2-239143CF5D4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59943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35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6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0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3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7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09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44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78" algn="l" defTabSz="91426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84400" y="704850"/>
            <a:ext cx="2641600" cy="35242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38A0D-9DDA-40DC-A8F2-239143CF5D4C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7491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2184400" y="704850"/>
            <a:ext cx="2641600" cy="352425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B438A0D-9DDA-40DC-A8F2-239143CF5D4C}" type="slidenum">
              <a:rPr lang="fr-CA" smtClean="0"/>
              <a:t>2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29749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14350" y="2840570"/>
            <a:ext cx="5829300" cy="196003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65338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66573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4972050" y="366187"/>
            <a:ext cx="1543050" cy="7802033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42900" y="366187"/>
            <a:ext cx="4514850" cy="78020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7062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09520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0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3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6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94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07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187608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42901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86150" y="2133603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0083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483771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35" indent="0">
              <a:buNone/>
              <a:defRPr sz="2000" b="1"/>
            </a:lvl2pPr>
            <a:lvl3pPr marL="914269" indent="0">
              <a:buNone/>
              <a:defRPr sz="1800" b="1"/>
            </a:lvl3pPr>
            <a:lvl4pPr marL="1371404" indent="0">
              <a:buNone/>
              <a:defRPr sz="1600" b="1"/>
            </a:lvl4pPr>
            <a:lvl5pPr marL="1828539" indent="0">
              <a:buNone/>
              <a:defRPr sz="1600" b="1"/>
            </a:lvl5pPr>
            <a:lvl6pPr marL="2285674" indent="0">
              <a:buNone/>
              <a:defRPr sz="1600" b="1"/>
            </a:lvl6pPr>
            <a:lvl7pPr marL="2742809" indent="0">
              <a:buNone/>
              <a:defRPr sz="1600" b="1"/>
            </a:lvl7pPr>
            <a:lvl8pPr marL="3199944" indent="0">
              <a:buNone/>
              <a:defRPr sz="1600" b="1"/>
            </a:lvl8pPr>
            <a:lvl9pPr marL="3657078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483771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567849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32383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844820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42903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681290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42903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754443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344216" y="6400802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135" indent="0">
              <a:buNone/>
              <a:defRPr sz="2800"/>
            </a:lvl2pPr>
            <a:lvl3pPr marL="914269" indent="0">
              <a:buNone/>
              <a:defRPr sz="2400"/>
            </a:lvl3pPr>
            <a:lvl4pPr marL="1371404" indent="0">
              <a:buNone/>
              <a:defRPr sz="2000"/>
            </a:lvl4pPr>
            <a:lvl5pPr marL="1828539" indent="0">
              <a:buNone/>
              <a:defRPr sz="2000"/>
            </a:lvl5pPr>
            <a:lvl6pPr marL="2285674" indent="0">
              <a:buNone/>
              <a:defRPr sz="2000"/>
            </a:lvl6pPr>
            <a:lvl7pPr marL="2742809" indent="0">
              <a:buNone/>
              <a:defRPr sz="2000"/>
            </a:lvl7pPr>
            <a:lvl8pPr marL="3199944" indent="0">
              <a:buNone/>
              <a:defRPr sz="2000"/>
            </a:lvl8pPr>
            <a:lvl9pPr marL="3657078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344216" y="7156453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135" indent="0">
              <a:buNone/>
              <a:defRPr sz="1200"/>
            </a:lvl2pPr>
            <a:lvl3pPr marL="914269" indent="0">
              <a:buNone/>
              <a:defRPr sz="1000"/>
            </a:lvl3pPr>
            <a:lvl4pPr marL="1371404" indent="0">
              <a:buNone/>
              <a:defRPr sz="900"/>
            </a:lvl4pPr>
            <a:lvl5pPr marL="1828539" indent="0">
              <a:buNone/>
              <a:defRPr sz="900"/>
            </a:lvl5pPr>
            <a:lvl6pPr marL="2285674" indent="0">
              <a:buNone/>
              <a:defRPr sz="900"/>
            </a:lvl6pPr>
            <a:lvl7pPr marL="2742809" indent="0">
              <a:buNone/>
              <a:defRPr sz="900"/>
            </a:lvl7pPr>
            <a:lvl8pPr marL="3199944" indent="0">
              <a:buNone/>
              <a:defRPr sz="900"/>
            </a:lvl8pPr>
            <a:lvl9pPr marL="3657078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21460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27" tIns="45713" rIns="91427" bIns="45713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42900" y="2133603"/>
            <a:ext cx="6172200" cy="6034617"/>
          </a:xfrm>
          <a:prstGeom prst="rect">
            <a:avLst/>
          </a:prstGeom>
        </p:spPr>
        <p:txBody>
          <a:bodyPr vert="horz" lIns="91427" tIns="45713" rIns="91427" bIns="45713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42900" y="8475135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5E810-7E7E-4CBB-A636-D551551B0433}" type="datetimeFigureOut">
              <a:rPr lang="fr-CA" smtClean="0"/>
              <a:t>2023-07-26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343150" y="8475135"/>
            <a:ext cx="21717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4914900" y="8475135"/>
            <a:ext cx="1600200" cy="486833"/>
          </a:xfrm>
          <a:prstGeom prst="rect">
            <a:avLst/>
          </a:prstGeom>
        </p:spPr>
        <p:txBody>
          <a:bodyPr vert="horz" lIns="91427" tIns="45713" rIns="91427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DBF91E-0D2A-4668-9CE3-582C98768E1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059921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26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1" indent="-342851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44" indent="-285709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7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7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4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1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6" indent="-228567" algn="l" defTabSz="914269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9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4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8" algn="l" defTabSz="91426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80745" y="163417"/>
            <a:ext cx="6689762" cy="2771947"/>
            <a:chOff x="794270" y="648823"/>
            <a:chExt cx="6052971" cy="4220514"/>
          </a:xfrm>
        </p:grpSpPr>
        <p:sp>
          <p:nvSpPr>
            <p:cNvPr id="56" name="Rectangle 55"/>
            <p:cNvSpPr/>
            <p:nvPr/>
          </p:nvSpPr>
          <p:spPr>
            <a:xfrm>
              <a:off x="794270" y="648823"/>
              <a:ext cx="6046865" cy="396900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58" name="Rectangle 57"/>
            <p:cNvSpPr/>
            <p:nvPr/>
          </p:nvSpPr>
          <p:spPr>
            <a:xfrm>
              <a:off x="4475345" y="2810245"/>
              <a:ext cx="670161" cy="93295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2502111" y="2814449"/>
              <a:ext cx="670161" cy="92874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5126881" y="2810390"/>
              <a:ext cx="670161" cy="932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5778417" y="2810245"/>
              <a:ext cx="670161" cy="93295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3823808" y="2810245"/>
              <a:ext cx="670161" cy="932951"/>
            </a:xfrm>
            <a:prstGeom prst="rect">
              <a:avLst/>
            </a:prstGeom>
            <a:solidFill>
              <a:srgbClr val="DE6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3153647" y="2810390"/>
              <a:ext cx="670161" cy="93280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00B050"/>
                </a:solidFill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1853175" y="2810245"/>
              <a:ext cx="667561" cy="932951"/>
            </a:xfrm>
            <a:prstGeom prst="rect">
              <a:avLst/>
            </a:prstGeom>
            <a:solidFill>
              <a:srgbClr val="62C6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pic>
          <p:nvPicPr>
            <p:cNvPr id="74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47" b="9894"/>
            <a:stretch/>
          </p:blipFill>
          <p:spPr bwMode="auto">
            <a:xfrm>
              <a:off x="900475" y="731572"/>
              <a:ext cx="2052690" cy="1872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75" name="ZoneTexte 74"/>
            <p:cNvSpPr txBox="1"/>
            <p:nvPr/>
          </p:nvSpPr>
          <p:spPr>
            <a:xfrm>
              <a:off x="2768191" y="1096150"/>
              <a:ext cx="3963888" cy="796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www.soinscomplexesadomicilepourenfants.com</a:t>
              </a:r>
            </a:p>
            <a:p>
              <a:r>
                <a:rPr lang="en-CA" sz="1400" b="1" dirty="0"/>
                <a:t>www.complexcareathomeforchildren.com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800376" y="3791523"/>
              <a:ext cx="6046865" cy="1077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Ensemble</a:t>
              </a:r>
              <a:r>
                <a:rPr lang="en-US" sz="1400" dirty="0"/>
                <a:t> </a:t>
              </a:r>
              <a:r>
                <a:rPr lang="en-US" sz="1400" b="1" dirty="0"/>
                <a:t>pour </a:t>
              </a:r>
              <a:r>
                <a:rPr lang="en-US" sz="1400" b="1" dirty="0" err="1"/>
                <a:t>soutenir</a:t>
              </a:r>
              <a:r>
                <a:rPr lang="en-US" sz="1400" b="1" dirty="0"/>
                <a:t> les </a:t>
              </a:r>
              <a:r>
                <a:rPr lang="en-US" sz="1400" b="1" dirty="0" err="1"/>
                <a:t>familles</a:t>
              </a:r>
              <a:r>
                <a:rPr lang="en-US" sz="1400" b="1" dirty="0" smtClean="0"/>
                <a:t>… un </a:t>
              </a:r>
              <a:r>
                <a:rPr lang="en-US" sz="1400" b="1" dirty="0"/>
                <a:t>jour à la </a:t>
              </a:r>
              <a:r>
                <a:rPr lang="en-US" sz="1400" b="1" dirty="0" err="1"/>
                <a:t>fois</a:t>
              </a:r>
              <a:r>
                <a:rPr lang="en-US" sz="1400" b="1" dirty="0"/>
                <a:t>! </a:t>
              </a:r>
            </a:p>
            <a:p>
              <a:pPr algn="ctr"/>
              <a:r>
                <a:rPr lang="en-CA" sz="1400" b="1" dirty="0"/>
                <a:t>Together</a:t>
              </a:r>
              <a:r>
                <a:rPr lang="en-CA" sz="1400" dirty="0"/>
                <a:t> </a:t>
              </a:r>
              <a:r>
                <a:rPr lang="en-CA" sz="1400" b="1" dirty="0"/>
                <a:t>to support families… one day at a time! </a:t>
              </a:r>
              <a:endParaRPr lang="fr-CA" sz="1400" b="1" dirty="0"/>
            </a:p>
            <a:p>
              <a:endParaRPr lang="en-CA" sz="1200" b="1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201639" y="2810245"/>
              <a:ext cx="667561" cy="932951"/>
            </a:xfrm>
            <a:prstGeom prst="rect">
              <a:avLst/>
            </a:prstGeom>
            <a:solidFill>
              <a:srgbClr val="73A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84119" y="3024189"/>
            <a:ext cx="6689762" cy="2771947"/>
            <a:chOff x="794270" y="648823"/>
            <a:chExt cx="6052971" cy="4220514"/>
          </a:xfrm>
        </p:grpSpPr>
        <p:sp>
          <p:nvSpPr>
            <p:cNvPr id="17" name="Rectangle 16"/>
            <p:cNvSpPr/>
            <p:nvPr/>
          </p:nvSpPr>
          <p:spPr>
            <a:xfrm>
              <a:off x="794270" y="648823"/>
              <a:ext cx="6046865" cy="396900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475345" y="2810245"/>
              <a:ext cx="670161" cy="93295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2502111" y="2814449"/>
              <a:ext cx="670161" cy="92874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5126881" y="2810390"/>
              <a:ext cx="670161" cy="932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778417" y="2810245"/>
              <a:ext cx="670161" cy="93295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823808" y="2810245"/>
              <a:ext cx="670161" cy="932951"/>
            </a:xfrm>
            <a:prstGeom prst="rect">
              <a:avLst/>
            </a:prstGeom>
            <a:solidFill>
              <a:srgbClr val="DE6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3153647" y="2810390"/>
              <a:ext cx="670161" cy="93280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00B050"/>
                </a:solidFill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853175" y="2810245"/>
              <a:ext cx="667561" cy="932951"/>
            </a:xfrm>
            <a:prstGeom prst="rect">
              <a:avLst/>
            </a:prstGeom>
            <a:solidFill>
              <a:srgbClr val="62C6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pic>
          <p:nvPicPr>
            <p:cNvPr id="25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47" b="9894"/>
            <a:stretch/>
          </p:blipFill>
          <p:spPr bwMode="auto">
            <a:xfrm>
              <a:off x="900475" y="731572"/>
              <a:ext cx="2052690" cy="1872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ZoneTexte 74"/>
            <p:cNvSpPr txBox="1"/>
            <p:nvPr/>
          </p:nvSpPr>
          <p:spPr>
            <a:xfrm>
              <a:off x="2768191" y="1096150"/>
              <a:ext cx="3963888" cy="796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www.soinscomplexesadomicilepourenfants.com</a:t>
              </a:r>
            </a:p>
            <a:p>
              <a:r>
                <a:rPr lang="en-CA" sz="1400" b="1" dirty="0"/>
                <a:t>www.complexcareathomeforchildren.com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800376" y="3791523"/>
              <a:ext cx="6046865" cy="1077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Ensemble</a:t>
              </a:r>
              <a:r>
                <a:rPr lang="en-US" sz="1400" dirty="0"/>
                <a:t> </a:t>
              </a:r>
              <a:r>
                <a:rPr lang="en-US" sz="1400" b="1" dirty="0"/>
                <a:t>pour </a:t>
              </a:r>
              <a:r>
                <a:rPr lang="en-US" sz="1400" b="1" dirty="0" err="1"/>
                <a:t>soutenir</a:t>
              </a:r>
              <a:r>
                <a:rPr lang="en-US" sz="1400" b="1" dirty="0"/>
                <a:t> les </a:t>
              </a:r>
              <a:r>
                <a:rPr lang="en-US" sz="1400" b="1" dirty="0" err="1"/>
                <a:t>familles</a:t>
              </a:r>
              <a:r>
                <a:rPr lang="en-US" sz="1400" b="1" dirty="0" smtClean="0"/>
                <a:t>… un </a:t>
              </a:r>
              <a:r>
                <a:rPr lang="en-US" sz="1400" b="1" dirty="0"/>
                <a:t>jour à la </a:t>
              </a:r>
              <a:r>
                <a:rPr lang="en-US" sz="1400" b="1" dirty="0" err="1"/>
                <a:t>fois</a:t>
              </a:r>
              <a:r>
                <a:rPr lang="en-US" sz="1400" b="1" dirty="0"/>
                <a:t>! </a:t>
              </a:r>
            </a:p>
            <a:p>
              <a:pPr algn="ctr"/>
              <a:r>
                <a:rPr lang="en-CA" sz="1400" b="1" dirty="0"/>
                <a:t>Together</a:t>
              </a:r>
              <a:r>
                <a:rPr lang="en-CA" sz="1400" dirty="0"/>
                <a:t> </a:t>
              </a:r>
              <a:r>
                <a:rPr lang="en-CA" sz="1400" b="1" dirty="0"/>
                <a:t>to support families… one day at a time! </a:t>
              </a:r>
              <a:endParaRPr lang="fr-CA" sz="1400" b="1" dirty="0"/>
            </a:p>
            <a:p>
              <a:endParaRPr lang="en-CA" sz="1200" b="1" dirty="0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201639" y="2810245"/>
              <a:ext cx="667561" cy="932951"/>
            </a:xfrm>
            <a:prstGeom prst="rect">
              <a:avLst/>
            </a:prstGeom>
            <a:solidFill>
              <a:srgbClr val="73A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84119" y="5904509"/>
            <a:ext cx="6689762" cy="2771947"/>
            <a:chOff x="794270" y="648823"/>
            <a:chExt cx="6052971" cy="4220514"/>
          </a:xfrm>
        </p:grpSpPr>
        <p:sp>
          <p:nvSpPr>
            <p:cNvPr id="30" name="Rectangle 29"/>
            <p:cNvSpPr/>
            <p:nvPr/>
          </p:nvSpPr>
          <p:spPr>
            <a:xfrm>
              <a:off x="794270" y="648823"/>
              <a:ext cx="6046865" cy="3969002"/>
            </a:xfrm>
            <a:prstGeom prst="rect">
              <a:avLst/>
            </a:prstGeom>
            <a:noFill/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475345" y="2810245"/>
              <a:ext cx="670161" cy="932951"/>
            </a:xfrm>
            <a:prstGeom prst="rect">
              <a:avLst/>
            </a:prstGeom>
            <a:solidFill>
              <a:srgbClr val="99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2502111" y="2814449"/>
              <a:ext cx="670161" cy="92874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5126881" y="2810390"/>
              <a:ext cx="670161" cy="932806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778417" y="2810245"/>
              <a:ext cx="670161" cy="93295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3823808" y="2810245"/>
              <a:ext cx="670161" cy="932951"/>
            </a:xfrm>
            <a:prstGeom prst="rect">
              <a:avLst/>
            </a:prstGeom>
            <a:solidFill>
              <a:srgbClr val="DE68B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3153647" y="2810390"/>
              <a:ext cx="670161" cy="932806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rgbClr val="00B050"/>
                </a:solidFill>
              </a:endParaRP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853175" y="2810245"/>
              <a:ext cx="667561" cy="932951"/>
            </a:xfrm>
            <a:prstGeom prst="rect">
              <a:avLst/>
            </a:prstGeom>
            <a:solidFill>
              <a:srgbClr val="62C6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  <p:pic>
          <p:nvPicPr>
            <p:cNvPr id="38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147" b="9894"/>
            <a:stretch/>
          </p:blipFill>
          <p:spPr bwMode="auto">
            <a:xfrm>
              <a:off x="900475" y="731572"/>
              <a:ext cx="2052690" cy="18727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9" name="ZoneTexte 74"/>
            <p:cNvSpPr txBox="1"/>
            <p:nvPr/>
          </p:nvSpPr>
          <p:spPr>
            <a:xfrm>
              <a:off x="2768191" y="1096150"/>
              <a:ext cx="3963888" cy="796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CA" sz="1400" b="1" dirty="0"/>
                <a:t>www.soinscomplexesadomicilepourenfants.com</a:t>
              </a:r>
            </a:p>
            <a:p>
              <a:r>
                <a:rPr lang="en-CA" sz="1400" b="1" dirty="0"/>
                <a:t>www.complexcareathomeforchildren.com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800376" y="3791523"/>
              <a:ext cx="6046865" cy="1077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Ensemble</a:t>
              </a:r>
              <a:r>
                <a:rPr lang="en-US" sz="1400" dirty="0"/>
                <a:t> </a:t>
              </a:r>
              <a:r>
                <a:rPr lang="en-US" sz="1400" b="1" dirty="0"/>
                <a:t>pour </a:t>
              </a:r>
              <a:r>
                <a:rPr lang="en-US" sz="1400" b="1" dirty="0" err="1"/>
                <a:t>soutenir</a:t>
              </a:r>
              <a:r>
                <a:rPr lang="en-US" sz="1400" b="1" dirty="0"/>
                <a:t> les </a:t>
              </a:r>
              <a:r>
                <a:rPr lang="en-US" sz="1400" b="1" dirty="0" err="1"/>
                <a:t>familles</a:t>
              </a:r>
              <a:r>
                <a:rPr lang="en-US" sz="1400" b="1" dirty="0" smtClean="0"/>
                <a:t>… un </a:t>
              </a:r>
              <a:r>
                <a:rPr lang="en-US" sz="1400" b="1" dirty="0"/>
                <a:t>jour à la </a:t>
              </a:r>
              <a:r>
                <a:rPr lang="en-US" sz="1400" b="1" dirty="0" err="1"/>
                <a:t>fois</a:t>
              </a:r>
              <a:r>
                <a:rPr lang="en-US" sz="1400" b="1" dirty="0"/>
                <a:t>! </a:t>
              </a:r>
            </a:p>
            <a:p>
              <a:pPr algn="ctr"/>
              <a:r>
                <a:rPr lang="en-CA" sz="1400" b="1" dirty="0"/>
                <a:t>Together</a:t>
              </a:r>
              <a:r>
                <a:rPr lang="en-CA" sz="1400" dirty="0"/>
                <a:t> </a:t>
              </a:r>
              <a:r>
                <a:rPr lang="en-CA" sz="1400" b="1" dirty="0"/>
                <a:t>to support families… one day at a time! </a:t>
              </a:r>
              <a:endParaRPr lang="fr-CA" sz="1400" b="1" dirty="0"/>
            </a:p>
            <a:p>
              <a:endParaRPr lang="en-CA" sz="1200" b="1" dirty="0"/>
            </a:p>
          </p:txBody>
        </p:sp>
        <p:sp>
          <p:nvSpPr>
            <p:cNvPr id="41" name="Rectangle 40"/>
            <p:cNvSpPr/>
            <p:nvPr/>
          </p:nvSpPr>
          <p:spPr>
            <a:xfrm>
              <a:off x="1201639" y="2810245"/>
              <a:ext cx="667561" cy="932951"/>
            </a:xfrm>
            <a:prstGeom prst="rect">
              <a:avLst/>
            </a:prstGeom>
            <a:solidFill>
              <a:srgbClr val="73A5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8000" r="8000" b="8000"/>
          <a:stretch/>
        </p:blipFill>
        <p:spPr>
          <a:xfrm>
            <a:off x="5589239" y="765225"/>
            <a:ext cx="740664" cy="740664"/>
          </a:xfrm>
          <a:prstGeom prst="rect">
            <a:avLst/>
          </a:prstGeom>
        </p:spPr>
      </p:pic>
      <p:pic>
        <p:nvPicPr>
          <p:cNvPr id="42" name="Image 4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8000" r="8000" b="8000"/>
          <a:stretch/>
        </p:blipFill>
        <p:spPr>
          <a:xfrm>
            <a:off x="5589239" y="3613719"/>
            <a:ext cx="740664" cy="740664"/>
          </a:xfrm>
          <a:prstGeom prst="rect">
            <a:avLst/>
          </a:prstGeom>
        </p:spPr>
      </p:pic>
      <p:pic>
        <p:nvPicPr>
          <p:cNvPr id="43" name="Image 4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8000" r="8000" b="8000"/>
          <a:stretch/>
        </p:blipFill>
        <p:spPr>
          <a:xfrm>
            <a:off x="5589239" y="6488280"/>
            <a:ext cx="740664" cy="740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30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80127" y="164592"/>
            <a:ext cx="6660740" cy="2610129"/>
            <a:chOff x="1296122" y="169114"/>
            <a:chExt cx="6962712" cy="2205074"/>
          </a:xfrm>
        </p:grpSpPr>
        <p:grpSp>
          <p:nvGrpSpPr>
            <p:cNvPr id="2" name="Group 1"/>
            <p:cNvGrpSpPr/>
            <p:nvPr/>
          </p:nvGrpSpPr>
          <p:grpSpPr>
            <a:xfrm>
              <a:off x="1296122" y="169114"/>
              <a:ext cx="6962712" cy="2205074"/>
              <a:chOff x="791072" y="476672"/>
              <a:chExt cx="7920880" cy="2750029"/>
            </a:xfrm>
          </p:grpSpPr>
          <p:sp>
            <p:nvSpPr>
              <p:cNvPr id="56" name="Rectangle 55"/>
              <p:cNvSpPr/>
              <p:nvPr/>
            </p:nvSpPr>
            <p:spPr>
              <a:xfrm>
                <a:off x="791072" y="476672"/>
                <a:ext cx="7920880" cy="27363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64" name="Rectangle 63"/>
              <p:cNvSpPr/>
              <p:nvPr/>
            </p:nvSpPr>
            <p:spPr>
              <a:xfrm>
                <a:off x="4020173" y="1308861"/>
                <a:ext cx="276843" cy="349856"/>
              </a:xfrm>
              <a:prstGeom prst="rect">
                <a:avLst/>
              </a:prstGeom>
              <a:solidFill>
                <a:srgbClr val="62C6A7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74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147" b="9894"/>
              <a:stretch/>
            </p:blipFill>
            <p:spPr bwMode="auto">
              <a:xfrm>
                <a:off x="875860" y="548680"/>
                <a:ext cx="2469706" cy="12674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5" name="Rectangle 14"/>
              <p:cNvSpPr/>
              <p:nvPr/>
            </p:nvSpPr>
            <p:spPr>
              <a:xfrm>
                <a:off x="4020172" y="694177"/>
                <a:ext cx="276843" cy="349856"/>
              </a:xfrm>
              <a:prstGeom prst="rect">
                <a:avLst/>
              </a:prstGeom>
              <a:solidFill>
                <a:srgbClr val="73A5B5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4022064" y="2030784"/>
                <a:ext cx="276843" cy="34985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4037283" y="2703959"/>
                <a:ext cx="276843" cy="349856"/>
              </a:xfrm>
              <a:prstGeom prst="rect">
                <a:avLst/>
              </a:prstGeom>
              <a:solidFill>
                <a:srgbClr val="92D05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6067533" y="669050"/>
                <a:ext cx="276843" cy="349856"/>
              </a:xfrm>
              <a:prstGeom prst="rect">
                <a:avLst/>
              </a:prstGeom>
              <a:solidFill>
                <a:srgbClr val="DE68B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6064277" y="1308861"/>
                <a:ext cx="276843" cy="349856"/>
              </a:xfrm>
              <a:prstGeom prst="rect">
                <a:avLst/>
              </a:prstGeom>
              <a:solidFill>
                <a:srgbClr val="99CCFF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6095357" y="2022971"/>
                <a:ext cx="276843" cy="349856"/>
              </a:xfrm>
              <a:prstGeom prst="rect">
                <a:avLst/>
              </a:prstGeom>
              <a:solidFill>
                <a:srgbClr val="FFCC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6111814" y="2703959"/>
                <a:ext cx="276843" cy="34985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991958" y="2241250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>
                <a:off x="1274670" y="2216124"/>
                <a:ext cx="2016224" cy="453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err="1"/>
                  <a:t>Professionnels</a:t>
                </a:r>
                <a:r>
                  <a:rPr lang="en-US" sz="1000" dirty="0"/>
                  <a:t> de la santé</a:t>
                </a:r>
              </a:p>
              <a:p>
                <a:r>
                  <a:rPr lang="en-US" sz="1000" dirty="0"/>
                  <a:t>Healthcare professionals</a:t>
                </a:r>
                <a:endParaRPr lang="en-CA" sz="1000" dirty="0"/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4314123" y="685049"/>
                <a:ext cx="214943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Préparation</a:t>
                </a:r>
                <a:endParaRPr lang="en-US" sz="1000" dirty="0"/>
              </a:p>
              <a:p>
                <a:r>
                  <a:rPr lang="en-US" sz="1000" dirty="0"/>
                  <a:t>Preparation</a:t>
                </a:r>
                <a:endParaRPr lang="en-CA" sz="1000" dirty="0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4314123" y="1232994"/>
                <a:ext cx="2058075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Soins</a:t>
                </a:r>
                <a:r>
                  <a:rPr lang="en-US" sz="1000" dirty="0"/>
                  <a:t> </a:t>
                </a:r>
                <a:r>
                  <a:rPr lang="en-US" sz="1000" dirty="0" err="1"/>
                  <a:t>respiratoires</a:t>
                </a:r>
                <a:endParaRPr lang="en-US" sz="1000" dirty="0"/>
              </a:p>
              <a:p>
                <a:r>
                  <a:rPr lang="en-US" sz="1000" dirty="0"/>
                  <a:t>Respiratory care</a:t>
                </a:r>
                <a:endParaRPr lang="en-CA" sz="1000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4295372" y="2016068"/>
                <a:ext cx="1751283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Dialyse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péritonéale</a:t>
                </a:r>
                <a:endParaRPr lang="en-US" sz="1000" dirty="0"/>
              </a:p>
              <a:p>
                <a:r>
                  <a:rPr lang="en-US" sz="1000" dirty="0"/>
                  <a:t>Peritoneal dialysis</a:t>
                </a:r>
                <a:endParaRPr lang="en-CA" sz="1000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4331469" y="2674477"/>
                <a:ext cx="187448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Stomies</a:t>
                </a:r>
                <a:r>
                  <a:rPr lang="en-US" sz="1000" dirty="0"/>
                  <a:t> digestives</a:t>
                </a:r>
              </a:p>
              <a:p>
                <a:r>
                  <a:rPr lang="en-US" sz="1000" dirty="0" err="1"/>
                  <a:t>Enterostomy</a:t>
                </a:r>
                <a:r>
                  <a:rPr lang="en-US" sz="1000" dirty="0"/>
                  <a:t> care</a:t>
                </a:r>
                <a:endParaRPr lang="en-CA" sz="1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6353318" y="665240"/>
                <a:ext cx="188970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entérale</a:t>
                </a:r>
                <a:endParaRPr lang="en-US" sz="1000" dirty="0"/>
              </a:p>
              <a:p>
                <a:r>
                  <a:rPr lang="en-US" sz="1000" dirty="0"/>
                  <a:t>Enteral nutrition</a:t>
                </a:r>
                <a:endParaRPr lang="en-CA" sz="1000" dirty="0"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6388657" y="1250364"/>
                <a:ext cx="1872592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parentérale</a:t>
                </a:r>
                <a:endParaRPr lang="en-US" sz="1000" dirty="0"/>
              </a:p>
              <a:p>
                <a:r>
                  <a:rPr lang="en-US" sz="1000" dirty="0"/>
                  <a:t>Parenteral nutrition</a:t>
                </a:r>
                <a:endParaRPr lang="en-CA" sz="1000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6388657" y="1980530"/>
                <a:ext cx="2103873" cy="4215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Antibiothérapie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intraveineuse</a:t>
                </a:r>
                <a:endParaRPr lang="en-US" sz="1000" dirty="0"/>
              </a:p>
              <a:p>
                <a:r>
                  <a:rPr lang="en-US" sz="1000" dirty="0"/>
                  <a:t>Intravenous antibiotic therapy</a:t>
                </a:r>
                <a:endParaRPr lang="en-CA" sz="1000" dirty="0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388657" y="2598609"/>
                <a:ext cx="2323295" cy="628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Cathétérisme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vésical</a:t>
                </a:r>
                <a:r>
                  <a:rPr lang="en-US" sz="1000" dirty="0"/>
                  <a:t> intermittent</a:t>
                </a:r>
              </a:p>
              <a:p>
                <a:r>
                  <a:rPr lang="en-US" sz="1000" dirty="0"/>
                  <a:t>Intermittent bladder catheterization</a:t>
                </a:r>
                <a:endParaRPr lang="en-CA" sz="1000" dirty="0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991959" y="2772415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4" name="Straight Connector 3"/>
              <p:cNvCxnSpPr/>
              <p:nvPr/>
            </p:nvCxnSpPr>
            <p:spPr>
              <a:xfrm flipV="1">
                <a:off x="1400185" y="3079045"/>
                <a:ext cx="1865282" cy="2"/>
              </a:xfrm>
              <a:prstGeom prst="line">
                <a:avLst/>
              </a:prstGeom>
              <a:ln w="95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1282778" y="1742736"/>
                <a:ext cx="173606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Bienvenue</a:t>
                </a:r>
                <a:endParaRPr lang="en-US" sz="1000" dirty="0"/>
              </a:p>
              <a:p>
                <a:r>
                  <a:rPr lang="en-US" sz="1000" dirty="0"/>
                  <a:t>Welcome</a:t>
                </a:r>
                <a:endParaRPr lang="en-CA" sz="1000" dirty="0"/>
              </a:p>
            </p:txBody>
          </p:sp>
          <p:sp>
            <p:nvSpPr>
              <p:cNvPr id="29" name="Rectangle 28"/>
              <p:cNvSpPr/>
              <p:nvPr/>
            </p:nvSpPr>
            <p:spPr>
              <a:xfrm>
                <a:off x="1005936" y="1747929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1026" name="Picture 2" descr="C:\Users\hpatel\AppData\Local\Microsoft\Windows\Temporary Internet Files\Content.IE5\X4AKKIAX\Check_mark_23x20_02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291" y="1189399"/>
              <a:ext cx="231891" cy="21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0" name="Group 29"/>
          <p:cNvGrpSpPr/>
          <p:nvPr/>
        </p:nvGrpSpPr>
        <p:grpSpPr>
          <a:xfrm>
            <a:off x="82296" y="3026664"/>
            <a:ext cx="6660740" cy="2610129"/>
            <a:chOff x="1296122" y="169114"/>
            <a:chExt cx="6962712" cy="2205074"/>
          </a:xfrm>
        </p:grpSpPr>
        <p:grpSp>
          <p:nvGrpSpPr>
            <p:cNvPr id="31" name="Group 30"/>
            <p:cNvGrpSpPr/>
            <p:nvPr/>
          </p:nvGrpSpPr>
          <p:grpSpPr>
            <a:xfrm>
              <a:off x="1296122" y="169114"/>
              <a:ext cx="6962712" cy="2205074"/>
              <a:chOff x="791072" y="476672"/>
              <a:chExt cx="7920880" cy="2750029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791072" y="476672"/>
                <a:ext cx="7920880" cy="27363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4020173" y="1308861"/>
                <a:ext cx="276843" cy="349856"/>
              </a:xfrm>
              <a:prstGeom prst="rect">
                <a:avLst/>
              </a:prstGeom>
              <a:solidFill>
                <a:srgbClr val="62C6A7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35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147" b="9894"/>
              <a:stretch/>
            </p:blipFill>
            <p:spPr bwMode="auto">
              <a:xfrm>
                <a:off x="875860" y="548680"/>
                <a:ext cx="2469706" cy="12674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36" name="Rectangle 35"/>
              <p:cNvSpPr/>
              <p:nvPr/>
            </p:nvSpPr>
            <p:spPr>
              <a:xfrm>
                <a:off x="4020172" y="694177"/>
                <a:ext cx="276843" cy="349856"/>
              </a:xfrm>
              <a:prstGeom prst="rect">
                <a:avLst/>
              </a:prstGeom>
              <a:solidFill>
                <a:srgbClr val="73A5B5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7" name="Rectangle 36"/>
              <p:cNvSpPr/>
              <p:nvPr/>
            </p:nvSpPr>
            <p:spPr>
              <a:xfrm>
                <a:off x="4022064" y="2030784"/>
                <a:ext cx="276843" cy="34985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8" name="Rectangle 37"/>
              <p:cNvSpPr/>
              <p:nvPr/>
            </p:nvSpPr>
            <p:spPr>
              <a:xfrm>
                <a:off x="4037283" y="2703959"/>
                <a:ext cx="276843" cy="349856"/>
              </a:xfrm>
              <a:prstGeom prst="rect">
                <a:avLst/>
              </a:prstGeom>
              <a:solidFill>
                <a:srgbClr val="92D05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>
              <a:xfrm>
                <a:off x="6067533" y="669050"/>
                <a:ext cx="276843" cy="349856"/>
              </a:xfrm>
              <a:prstGeom prst="rect">
                <a:avLst/>
              </a:prstGeom>
              <a:solidFill>
                <a:srgbClr val="DE68B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0" name="Rectangle 39"/>
              <p:cNvSpPr/>
              <p:nvPr/>
            </p:nvSpPr>
            <p:spPr>
              <a:xfrm>
                <a:off x="6064277" y="1308861"/>
                <a:ext cx="276843" cy="349856"/>
              </a:xfrm>
              <a:prstGeom prst="rect">
                <a:avLst/>
              </a:prstGeom>
              <a:solidFill>
                <a:srgbClr val="99CCFF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1" name="Rectangle 40"/>
              <p:cNvSpPr/>
              <p:nvPr/>
            </p:nvSpPr>
            <p:spPr>
              <a:xfrm>
                <a:off x="6095357" y="2022971"/>
                <a:ext cx="276843" cy="349856"/>
              </a:xfrm>
              <a:prstGeom prst="rect">
                <a:avLst/>
              </a:prstGeom>
              <a:solidFill>
                <a:srgbClr val="FFCC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2" name="Rectangle 41"/>
              <p:cNvSpPr/>
              <p:nvPr/>
            </p:nvSpPr>
            <p:spPr>
              <a:xfrm>
                <a:off x="6111814" y="2703959"/>
                <a:ext cx="276843" cy="34985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Rectangle 42"/>
              <p:cNvSpPr/>
              <p:nvPr/>
            </p:nvSpPr>
            <p:spPr>
              <a:xfrm>
                <a:off x="991958" y="2241250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1274670" y="2216124"/>
                <a:ext cx="2016224" cy="453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err="1"/>
                  <a:t>Professionnels</a:t>
                </a:r>
                <a:r>
                  <a:rPr lang="en-US" sz="1000" dirty="0"/>
                  <a:t> de la santé</a:t>
                </a:r>
              </a:p>
              <a:p>
                <a:r>
                  <a:rPr lang="en-US" sz="1000" dirty="0"/>
                  <a:t>Healthcare professionals</a:t>
                </a:r>
                <a:endParaRPr lang="en-CA" sz="1000" dirty="0"/>
              </a:p>
            </p:txBody>
          </p:sp>
          <p:sp>
            <p:nvSpPr>
              <p:cNvPr id="45" name="Rectangle 44"/>
              <p:cNvSpPr/>
              <p:nvPr/>
            </p:nvSpPr>
            <p:spPr>
              <a:xfrm>
                <a:off x="4314123" y="685049"/>
                <a:ext cx="214943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Préparation</a:t>
                </a:r>
                <a:endParaRPr lang="en-US" sz="1000" dirty="0"/>
              </a:p>
              <a:p>
                <a:r>
                  <a:rPr lang="en-US" sz="1000" dirty="0"/>
                  <a:t>Preparation</a:t>
                </a:r>
                <a:endParaRPr lang="en-CA" sz="1000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4314123" y="1232994"/>
                <a:ext cx="2058075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Soins</a:t>
                </a:r>
                <a:r>
                  <a:rPr lang="en-US" sz="1000" dirty="0"/>
                  <a:t> </a:t>
                </a:r>
                <a:r>
                  <a:rPr lang="en-US" sz="1000" dirty="0" err="1"/>
                  <a:t>respiratoires</a:t>
                </a:r>
                <a:endParaRPr lang="en-US" sz="1000" dirty="0"/>
              </a:p>
              <a:p>
                <a:r>
                  <a:rPr lang="en-US" sz="1000" dirty="0"/>
                  <a:t>Respiratory care</a:t>
                </a:r>
                <a:endParaRPr lang="en-CA" sz="1000" dirty="0"/>
              </a:p>
            </p:txBody>
          </p:sp>
          <p:sp>
            <p:nvSpPr>
              <p:cNvPr id="47" name="Rectangle 46"/>
              <p:cNvSpPr/>
              <p:nvPr/>
            </p:nvSpPr>
            <p:spPr>
              <a:xfrm>
                <a:off x="4295372" y="2016068"/>
                <a:ext cx="1751283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Dialyse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péritonéale</a:t>
                </a:r>
                <a:endParaRPr lang="en-US" sz="1000" dirty="0"/>
              </a:p>
              <a:p>
                <a:r>
                  <a:rPr lang="en-US" sz="1000" dirty="0"/>
                  <a:t>Peritoneal dialysis</a:t>
                </a:r>
                <a:endParaRPr lang="en-CA" sz="1000" dirty="0"/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4331469" y="2674477"/>
                <a:ext cx="187448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Stomies</a:t>
                </a:r>
                <a:r>
                  <a:rPr lang="en-US" sz="1000" dirty="0"/>
                  <a:t> digestives</a:t>
                </a:r>
              </a:p>
              <a:p>
                <a:r>
                  <a:rPr lang="en-US" sz="1000" dirty="0" err="1"/>
                  <a:t>Enterostomy</a:t>
                </a:r>
                <a:r>
                  <a:rPr lang="en-US" sz="1000" dirty="0"/>
                  <a:t> care</a:t>
                </a:r>
                <a:endParaRPr lang="en-CA" sz="1000" dirty="0"/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6353318" y="665240"/>
                <a:ext cx="188970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entérale</a:t>
                </a:r>
                <a:endParaRPr lang="en-US" sz="1000" dirty="0"/>
              </a:p>
              <a:p>
                <a:r>
                  <a:rPr lang="en-US" sz="1000" dirty="0"/>
                  <a:t>Enteral nutrition</a:t>
                </a:r>
                <a:endParaRPr lang="en-CA" sz="1000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6388657" y="1250364"/>
                <a:ext cx="1872592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parentérale</a:t>
                </a:r>
                <a:endParaRPr lang="en-US" sz="1000" dirty="0"/>
              </a:p>
              <a:p>
                <a:r>
                  <a:rPr lang="en-US" sz="1000" dirty="0"/>
                  <a:t>Parenteral nutrition</a:t>
                </a:r>
                <a:endParaRPr lang="en-CA" sz="1000" dirty="0"/>
              </a:p>
            </p:txBody>
          </p:sp>
          <p:sp>
            <p:nvSpPr>
              <p:cNvPr id="51" name="Rectangle 50"/>
              <p:cNvSpPr/>
              <p:nvPr/>
            </p:nvSpPr>
            <p:spPr>
              <a:xfrm>
                <a:off x="6388657" y="1980530"/>
                <a:ext cx="2103873" cy="4215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Antibiothérapie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intraveineuse</a:t>
                </a:r>
                <a:endParaRPr lang="en-US" sz="1000" dirty="0"/>
              </a:p>
              <a:p>
                <a:r>
                  <a:rPr lang="en-US" sz="1000" dirty="0"/>
                  <a:t>Intravenous antibiotic therapy</a:t>
                </a:r>
                <a:endParaRPr lang="en-CA" sz="1000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6388657" y="2598609"/>
                <a:ext cx="2323295" cy="628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Cathétérisme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vésical</a:t>
                </a:r>
                <a:r>
                  <a:rPr lang="en-US" sz="1000" dirty="0"/>
                  <a:t> intermittent</a:t>
                </a:r>
              </a:p>
              <a:p>
                <a:r>
                  <a:rPr lang="en-US" sz="1000" dirty="0"/>
                  <a:t>Intermittent bladder catheterization</a:t>
                </a:r>
                <a:endParaRPr lang="en-CA" sz="1000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991959" y="2772415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V="1">
                <a:off x="1400185" y="3079045"/>
                <a:ext cx="1865282" cy="2"/>
              </a:xfrm>
              <a:prstGeom prst="line">
                <a:avLst/>
              </a:prstGeom>
              <a:ln w="95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Rectangle 54"/>
              <p:cNvSpPr/>
              <p:nvPr/>
            </p:nvSpPr>
            <p:spPr>
              <a:xfrm>
                <a:off x="1282778" y="1742736"/>
                <a:ext cx="173606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Bienvenue</a:t>
                </a:r>
                <a:endParaRPr lang="en-US" sz="1000" dirty="0"/>
              </a:p>
              <a:p>
                <a:r>
                  <a:rPr lang="en-US" sz="1000" dirty="0"/>
                  <a:t>Welcome</a:t>
                </a:r>
                <a:endParaRPr lang="en-CA" sz="1000" dirty="0"/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1005936" y="1747929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32" name="Picture 2" descr="C:\Users\hpatel\AppData\Local\Microsoft\Windows\Temporary Internet Files\Content.IE5\X4AKKIAX\Check_mark_23x20_02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291" y="1189399"/>
              <a:ext cx="231891" cy="21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8" name="Group 57"/>
          <p:cNvGrpSpPr/>
          <p:nvPr/>
        </p:nvGrpSpPr>
        <p:grpSpPr>
          <a:xfrm>
            <a:off x="82296" y="5907024"/>
            <a:ext cx="6660740" cy="2610129"/>
            <a:chOff x="1296122" y="169114"/>
            <a:chExt cx="6962712" cy="2205074"/>
          </a:xfrm>
        </p:grpSpPr>
        <p:grpSp>
          <p:nvGrpSpPr>
            <p:cNvPr id="59" name="Group 58"/>
            <p:cNvGrpSpPr/>
            <p:nvPr/>
          </p:nvGrpSpPr>
          <p:grpSpPr>
            <a:xfrm>
              <a:off x="1296122" y="169114"/>
              <a:ext cx="6962712" cy="2205074"/>
              <a:chOff x="791072" y="476672"/>
              <a:chExt cx="7920880" cy="2750029"/>
            </a:xfrm>
          </p:grpSpPr>
          <p:sp>
            <p:nvSpPr>
              <p:cNvPr id="61" name="Rectangle 60"/>
              <p:cNvSpPr/>
              <p:nvPr/>
            </p:nvSpPr>
            <p:spPr>
              <a:xfrm>
                <a:off x="791072" y="476672"/>
                <a:ext cx="7920880" cy="2736304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A"/>
              </a:p>
            </p:txBody>
          </p:sp>
          <p:sp>
            <p:nvSpPr>
              <p:cNvPr id="62" name="Rectangle 61"/>
              <p:cNvSpPr/>
              <p:nvPr/>
            </p:nvSpPr>
            <p:spPr>
              <a:xfrm>
                <a:off x="4020173" y="1308861"/>
                <a:ext cx="276843" cy="349856"/>
              </a:xfrm>
              <a:prstGeom prst="rect">
                <a:avLst/>
              </a:prstGeom>
              <a:solidFill>
                <a:srgbClr val="62C6A7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pic>
            <p:nvPicPr>
              <p:cNvPr id="63" name="Picture 3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3147" b="9894"/>
              <a:stretch/>
            </p:blipFill>
            <p:spPr bwMode="auto">
              <a:xfrm>
                <a:off x="875860" y="548680"/>
                <a:ext cx="2469706" cy="12674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65" name="Rectangle 64"/>
              <p:cNvSpPr/>
              <p:nvPr/>
            </p:nvSpPr>
            <p:spPr>
              <a:xfrm>
                <a:off x="4020172" y="694177"/>
                <a:ext cx="276843" cy="349856"/>
              </a:xfrm>
              <a:prstGeom prst="rect">
                <a:avLst/>
              </a:prstGeom>
              <a:solidFill>
                <a:srgbClr val="73A5B5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6" name="Rectangle 65"/>
              <p:cNvSpPr/>
              <p:nvPr/>
            </p:nvSpPr>
            <p:spPr>
              <a:xfrm>
                <a:off x="4022064" y="2030784"/>
                <a:ext cx="276843" cy="34985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7" name="Rectangle 66"/>
              <p:cNvSpPr/>
              <p:nvPr/>
            </p:nvSpPr>
            <p:spPr>
              <a:xfrm>
                <a:off x="4037283" y="2703959"/>
                <a:ext cx="276843" cy="349856"/>
              </a:xfrm>
              <a:prstGeom prst="rect">
                <a:avLst/>
              </a:prstGeom>
              <a:solidFill>
                <a:srgbClr val="92D050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Rectangle 67"/>
              <p:cNvSpPr/>
              <p:nvPr/>
            </p:nvSpPr>
            <p:spPr>
              <a:xfrm>
                <a:off x="6067533" y="669050"/>
                <a:ext cx="276843" cy="349856"/>
              </a:xfrm>
              <a:prstGeom prst="rect">
                <a:avLst/>
              </a:prstGeom>
              <a:solidFill>
                <a:srgbClr val="DE68B4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Rectangle 68"/>
              <p:cNvSpPr/>
              <p:nvPr/>
            </p:nvSpPr>
            <p:spPr>
              <a:xfrm>
                <a:off x="6064277" y="1308861"/>
                <a:ext cx="276843" cy="349856"/>
              </a:xfrm>
              <a:prstGeom prst="rect">
                <a:avLst/>
              </a:prstGeom>
              <a:solidFill>
                <a:srgbClr val="99CCFF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Rectangle 69"/>
              <p:cNvSpPr/>
              <p:nvPr/>
            </p:nvSpPr>
            <p:spPr>
              <a:xfrm>
                <a:off x="6095357" y="2022971"/>
                <a:ext cx="276843" cy="349856"/>
              </a:xfrm>
              <a:prstGeom prst="rect">
                <a:avLst/>
              </a:prstGeom>
              <a:solidFill>
                <a:srgbClr val="FFCC66"/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Rectangle 70"/>
              <p:cNvSpPr/>
              <p:nvPr/>
            </p:nvSpPr>
            <p:spPr>
              <a:xfrm>
                <a:off x="6111814" y="2703959"/>
                <a:ext cx="276843" cy="349856"/>
              </a:xfrm>
              <a:prstGeom prst="rect">
                <a:avLst/>
              </a:prstGeom>
              <a:solidFill>
                <a:schemeClr val="accent6">
                  <a:lumMod val="75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991958" y="2241250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3" name="TextBox 72"/>
              <p:cNvSpPr txBox="1"/>
              <p:nvPr/>
            </p:nvSpPr>
            <p:spPr>
              <a:xfrm>
                <a:off x="1274670" y="2216124"/>
                <a:ext cx="2016224" cy="4536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 err="1"/>
                  <a:t>Professionnels</a:t>
                </a:r>
                <a:r>
                  <a:rPr lang="en-US" sz="1000" dirty="0"/>
                  <a:t> de la santé</a:t>
                </a:r>
              </a:p>
              <a:p>
                <a:r>
                  <a:rPr lang="en-US" sz="1000" dirty="0"/>
                  <a:t>Healthcare professionals</a:t>
                </a:r>
                <a:endParaRPr lang="en-CA" sz="1000" dirty="0"/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4314123" y="685049"/>
                <a:ext cx="214943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Préparation</a:t>
                </a:r>
                <a:endParaRPr lang="en-US" sz="1000" dirty="0"/>
              </a:p>
              <a:p>
                <a:r>
                  <a:rPr lang="en-US" sz="1000" dirty="0"/>
                  <a:t>Preparation</a:t>
                </a:r>
                <a:endParaRPr lang="en-CA" sz="1000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4314123" y="1232994"/>
                <a:ext cx="2058075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Soins</a:t>
                </a:r>
                <a:r>
                  <a:rPr lang="en-US" sz="1000" dirty="0"/>
                  <a:t> </a:t>
                </a:r>
                <a:r>
                  <a:rPr lang="en-US" sz="1000" dirty="0" err="1"/>
                  <a:t>respiratoires</a:t>
                </a:r>
                <a:endParaRPr lang="en-US" sz="1000" dirty="0"/>
              </a:p>
              <a:p>
                <a:r>
                  <a:rPr lang="en-US" sz="1000" dirty="0"/>
                  <a:t>Respiratory care</a:t>
                </a:r>
                <a:endParaRPr lang="en-CA" sz="1000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4295372" y="2016068"/>
                <a:ext cx="1751283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Dialyse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péritonéale</a:t>
                </a:r>
                <a:endParaRPr lang="en-US" sz="1000" dirty="0"/>
              </a:p>
              <a:p>
                <a:r>
                  <a:rPr lang="en-US" sz="1000" dirty="0"/>
                  <a:t>Peritoneal dialysis</a:t>
                </a:r>
                <a:endParaRPr lang="en-CA" sz="1000" dirty="0"/>
              </a:p>
            </p:txBody>
          </p:sp>
          <p:sp>
            <p:nvSpPr>
              <p:cNvPr id="78" name="Rectangle 77"/>
              <p:cNvSpPr/>
              <p:nvPr/>
            </p:nvSpPr>
            <p:spPr>
              <a:xfrm>
                <a:off x="4331469" y="2674477"/>
                <a:ext cx="187448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Stomies</a:t>
                </a:r>
                <a:r>
                  <a:rPr lang="en-US" sz="1000" dirty="0"/>
                  <a:t> digestives</a:t>
                </a:r>
              </a:p>
              <a:p>
                <a:r>
                  <a:rPr lang="en-US" sz="1000" dirty="0" err="1"/>
                  <a:t>Enterostomy</a:t>
                </a:r>
                <a:r>
                  <a:rPr lang="en-US" sz="1000" dirty="0"/>
                  <a:t> care</a:t>
                </a:r>
                <a:endParaRPr lang="en-CA" sz="1000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6353318" y="665240"/>
                <a:ext cx="188970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entérale</a:t>
                </a:r>
                <a:endParaRPr lang="en-US" sz="1000" dirty="0"/>
              </a:p>
              <a:p>
                <a:r>
                  <a:rPr lang="en-US" sz="1000" dirty="0"/>
                  <a:t>Enteral nutrition</a:t>
                </a:r>
                <a:endParaRPr lang="en-CA" sz="1000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6388657" y="1250364"/>
                <a:ext cx="1872592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/>
                  <a:t>Nutrition </a:t>
                </a:r>
                <a:r>
                  <a:rPr lang="en-US" sz="1000" dirty="0" err="1"/>
                  <a:t>parentérale</a:t>
                </a:r>
                <a:endParaRPr lang="en-US" sz="1000" dirty="0"/>
              </a:p>
              <a:p>
                <a:r>
                  <a:rPr lang="en-US" sz="1000" dirty="0"/>
                  <a:t>Parenteral nutrition</a:t>
                </a:r>
                <a:endParaRPr lang="en-CA" sz="1000" dirty="0"/>
              </a:p>
            </p:txBody>
          </p:sp>
          <p:sp>
            <p:nvSpPr>
              <p:cNvPr id="81" name="Rectangle 80"/>
              <p:cNvSpPr/>
              <p:nvPr/>
            </p:nvSpPr>
            <p:spPr>
              <a:xfrm>
                <a:off x="6388657" y="1980530"/>
                <a:ext cx="2103873" cy="42155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Antibiothérapie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intraveineuse</a:t>
                </a:r>
                <a:endParaRPr lang="en-US" sz="1000" dirty="0"/>
              </a:p>
              <a:p>
                <a:r>
                  <a:rPr lang="en-US" sz="1000" dirty="0"/>
                  <a:t>Intravenous antibiotic therapy</a:t>
                </a:r>
                <a:endParaRPr lang="en-CA" sz="1000" dirty="0"/>
              </a:p>
            </p:txBody>
          </p:sp>
          <p:sp>
            <p:nvSpPr>
              <p:cNvPr id="82" name="Rectangle 81"/>
              <p:cNvSpPr/>
              <p:nvPr/>
            </p:nvSpPr>
            <p:spPr>
              <a:xfrm>
                <a:off x="6388657" y="2598609"/>
                <a:ext cx="2323295" cy="62809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Cathétérisme</a:t>
                </a:r>
                <a:r>
                  <a:rPr lang="en-US" sz="1000" dirty="0"/>
                  <a:t> </a:t>
                </a:r>
                <a:r>
                  <a:rPr lang="en-US" sz="1000" dirty="0" err="1"/>
                  <a:t>vésical</a:t>
                </a:r>
                <a:r>
                  <a:rPr lang="en-US" sz="1000" dirty="0"/>
                  <a:t> intermittent</a:t>
                </a:r>
              </a:p>
              <a:p>
                <a:r>
                  <a:rPr lang="en-US" sz="1000" dirty="0"/>
                  <a:t>Intermittent bladder catheterization</a:t>
                </a:r>
                <a:endParaRPr lang="en-CA" sz="1000" dirty="0"/>
              </a:p>
            </p:txBody>
          </p:sp>
          <p:sp>
            <p:nvSpPr>
              <p:cNvPr id="83" name="Rectangle 82"/>
              <p:cNvSpPr/>
              <p:nvPr/>
            </p:nvSpPr>
            <p:spPr>
              <a:xfrm>
                <a:off x="991959" y="2772415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  <p:cxnSp>
            <p:nvCxnSpPr>
              <p:cNvPr id="84" name="Straight Connector 83"/>
              <p:cNvCxnSpPr/>
              <p:nvPr/>
            </p:nvCxnSpPr>
            <p:spPr>
              <a:xfrm flipV="1">
                <a:off x="1400185" y="3079045"/>
                <a:ext cx="1865282" cy="2"/>
              </a:xfrm>
              <a:prstGeom prst="line">
                <a:avLst/>
              </a:prstGeom>
              <a:ln w="952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Rectangle 84"/>
              <p:cNvSpPr/>
              <p:nvPr/>
            </p:nvSpPr>
            <p:spPr>
              <a:xfrm>
                <a:off x="1282778" y="1742736"/>
                <a:ext cx="1736064" cy="4536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1000" dirty="0" err="1"/>
                  <a:t>Bienvenue</a:t>
                </a:r>
                <a:endParaRPr lang="en-US" sz="1000" dirty="0"/>
              </a:p>
              <a:p>
                <a:r>
                  <a:rPr lang="en-US" sz="1000" dirty="0"/>
                  <a:t>Welcome</a:t>
                </a:r>
                <a:endParaRPr lang="en-CA" sz="1000" dirty="0"/>
              </a:p>
            </p:txBody>
          </p:sp>
          <p:sp>
            <p:nvSpPr>
              <p:cNvPr id="86" name="Rectangle 85"/>
              <p:cNvSpPr/>
              <p:nvPr/>
            </p:nvSpPr>
            <p:spPr>
              <a:xfrm>
                <a:off x="1005936" y="1747929"/>
                <a:ext cx="276843" cy="349856"/>
              </a:xfrm>
              <a:prstGeom prst="rect">
                <a:avLst/>
              </a:prstGeom>
              <a:noFill/>
              <a:ln w="31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sz="1200" dirty="0">
                  <a:solidFill>
                    <a:schemeClr val="bg1"/>
                  </a:solidFill>
                </a:endParaRPr>
              </a:p>
            </p:txBody>
          </p:sp>
        </p:grpSp>
        <p:pic>
          <p:nvPicPr>
            <p:cNvPr id="60" name="Picture 2" descr="C:\Users\hpatel\AppData\Local\Microsoft\Windows\Temporary Internet Files\Content.IE5\X4AKKIAX\Check_mark_23x20_02.svg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9291" y="1189399"/>
              <a:ext cx="231891" cy="2195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29887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200</Words>
  <Application>Microsoft Office PowerPoint</Application>
  <PresentationFormat>Affichage à l'écran (4:3)</PresentationFormat>
  <Paragraphs>74</Paragraphs>
  <Slides>2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5" baseType="lpstr">
      <vt:lpstr>Arial</vt:lpstr>
      <vt:lpstr>Calibri</vt:lpstr>
      <vt:lpstr>Thème Office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Isabelle St-Cyr</dc:creator>
  <cp:lastModifiedBy>Dominique Parent-Isabelle (CUSM)</cp:lastModifiedBy>
  <cp:revision>39</cp:revision>
  <cp:lastPrinted>2018-04-18T18:57:21Z</cp:lastPrinted>
  <dcterms:created xsi:type="dcterms:W3CDTF">2015-01-16T00:45:39Z</dcterms:created>
  <dcterms:modified xsi:type="dcterms:W3CDTF">2023-07-26T17:29:44Z</dcterms:modified>
</cp:coreProperties>
</file>